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84" r:id="rId3"/>
    <p:sldId id="285" r:id="rId4"/>
    <p:sldId id="286" r:id="rId5"/>
    <p:sldId id="293" r:id="rId6"/>
    <p:sldId id="287" r:id="rId7"/>
    <p:sldId id="288" r:id="rId8"/>
    <p:sldId id="290" r:id="rId9"/>
    <p:sldId id="295" r:id="rId10"/>
    <p:sldId id="289" r:id="rId11"/>
    <p:sldId id="294" r:id="rId12"/>
    <p:sldId id="29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94660"/>
  </p:normalViewPr>
  <p:slideViewPr>
    <p:cSldViewPr snapToGrid="0">
      <p:cViewPr varScale="1">
        <p:scale>
          <a:sx n="110" d="100"/>
          <a:sy n="110" d="100"/>
        </p:scale>
        <p:origin x="34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1436F-CFE7-42D0-BEB7-B89B8E5FCE9C}" type="datetimeFigureOut">
              <a:rPr lang="en-US" smtClean="0"/>
              <a:t>6/26/2023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F9F1F-D041-414F-AD4B-F2B8E5732AE1}" type="slidenum">
              <a:rPr lang="en-US" smtClean="0"/>
              <a:t>‹#›</a:t>
            </a:fld>
            <a:endParaRPr lang="en-US"/>
          </a:p>
        </p:txBody>
      </p:sp>
    </p:spTree>
    <p:extLst>
      <p:ext uri="{BB962C8B-B14F-4D97-AF65-F5344CB8AC3E}">
        <p14:creationId xmlns:p14="http://schemas.microsoft.com/office/powerpoint/2010/main" val="860043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Stacey Grady and </a:t>
            </a:r>
            <a:r>
              <a:rPr lang="en-US" baseline="0" dirty="0" smtClean="0"/>
              <a:t> I am the Director of Development. Before launching into the Pooled Trust I’d like to review the function of The Springbrook Foundation. We fundraise for quality of life improvements for anyone who receives supports and services at Springbrook. This includes asking for support from individuals, businesses, foundations, and government entities. </a:t>
            </a:r>
            <a:r>
              <a:rPr lang="en-US" dirty="0" smtClean="0"/>
              <a:t>The </a:t>
            </a:r>
            <a:r>
              <a:rPr lang="en-US" dirty="0" smtClean="0"/>
              <a:t>Springbrook</a:t>
            </a:r>
            <a:r>
              <a:rPr lang="en-US" baseline="0" dirty="0" smtClean="0"/>
              <a:t> Foundation touches all aspects of Springbrook. </a:t>
            </a:r>
            <a:endParaRPr lang="en-US" dirty="0"/>
          </a:p>
        </p:txBody>
      </p:sp>
      <p:sp>
        <p:nvSpPr>
          <p:cNvPr id="4" name="Slide Number Placeholder 3"/>
          <p:cNvSpPr>
            <a:spLocks noGrp="1"/>
          </p:cNvSpPr>
          <p:nvPr>
            <p:ph type="sldNum" sz="quarter" idx="10"/>
          </p:nvPr>
        </p:nvSpPr>
        <p:spPr/>
        <p:txBody>
          <a:bodyPr/>
          <a:lstStyle/>
          <a:p>
            <a:fld id="{EACD0586-F057-4305-A8A5-27017B9AE8EE}" type="slidenum">
              <a:rPr lang="en-US" smtClean="0"/>
              <a:t>2</a:t>
            </a:fld>
            <a:endParaRPr lang="en-US" dirty="0"/>
          </a:p>
        </p:txBody>
      </p:sp>
    </p:spTree>
    <p:extLst>
      <p:ext uri="{BB962C8B-B14F-4D97-AF65-F5344CB8AC3E}">
        <p14:creationId xmlns:p14="http://schemas.microsoft.com/office/powerpoint/2010/main" val="352900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realize that there are a lot of new faces</a:t>
            </a:r>
            <a:r>
              <a:rPr lang="en-US" baseline="0" dirty="0" smtClean="0"/>
              <a:t> in the community homes department and we should start at the very beginning. </a:t>
            </a:r>
            <a:r>
              <a:rPr lang="en-US" dirty="0" smtClean="0"/>
              <a:t>First</a:t>
            </a:r>
            <a:r>
              <a:rPr lang="en-US" dirty="0" smtClean="0"/>
              <a:t>, let’s define what the Pooled Trust is. The Springbrook Pooled Trust is a type of Special Needs Trust for people with developmental disabilities. You may have heard of ABLE</a:t>
            </a:r>
            <a:r>
              <a:rPr lang="en-US" baseline="0" dirty="0" smtClean="0"/>
              <a:t> accounts or the NYSARC trust. These are similar ways for people with I/DD to safely save their money. Springbrook opened the Pooled Trust in 2008 with the intention of providing individuals and their families with a low cost, flexible savings option that is user friendly for account holders.</a:t>
            </a:r>
            <a:endParaRPr lang="en-US" dirty="0"/>
          </a:p>
        </p:txBody>
      </p:sp>
      <p:sp>
        <p:nvSpPr>
          <p:cNvPr id="4" name="Slide Number Placeholder 3"/>
          <p:cNvSpPr>
            <a:spLocks noGrp="1"/>
          </p:cNvSpPr>
          <p:nvPr>
            <p:ph type="sldNum" sz="quarter" idx="10"/>
          </p:nvPr>
        </p:nvSpPr>
        <p:spPr/>
        <p:txBody>
          <a:bodyPr/>
          <a:lstStyle/>
          <a:p>
            <a:fld id="{686F9F1F-D041-414F-AD4B-F2B8E5732AE1}" type="slidenum">
              <a:rPr lang="en-US" smtClean="0"/>
              <a:t>3</a:t>
            </a:fld>
            <a:endParaRPr lang="en-US"/>
          </a:p>
        </p:txBody>
      </p:sp>
    </p:spTree>
    <p:extLst>
      <p:ext uri="{BB962C8B-B14F-4D97-AF65-F5344CB8AC3E}">
        <p14:creationId xmlns:p14="http://schemas.microsoft.com/office/powerpoint/2010/main" val="995963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 means everyone in community homes is eligible.</a:t>
            </a:r>
            <a:r>
              <a:rPr lang="en-US" baseline="0" dirty="0" smtClean="0"/>
              <a:t> Many do have a pooled trust already but there are also many who do not. We will address both the enrollment in the trust and use of funds in this presentation. </a:t>
            </a:r>
            <a:endParaRPr lang="en-US" dirty="0"/>
          </a:p>
        </p:txBody>
      </p:sp>
      <p:sp>
        <p:nvSpPr>
          <p:cNvPr id="4" name="Slide Number Placeholder 3"/>
          <p:cNvSpPr>
            <a:spLocks noGrp="1"/>
          </p:cNvSpPr>
          <p:nvPr>
            <p:ph type="sldNum" sz="quarter" idx="10"/>
          </p:nvPr>
        </p:nvSpPr>
        <p:spPr/>
        <p:txBody>
          <a:bodyPr/>
          <a:lstStyle/>
          <a:p>
            <a:fld id="{686F9F1F-D041-414F-AD4B-F2B8E5732AE1}" type="slidenum">
              <a:rPr lang="en-US" smtClean="0"/>
              <a:t>4</a:t>
            </a:fld>
            <a:endParaRPr lang="en-US"/>
          </a:p>
        </p:txBody>
      </p:sp>
    </p:spTree>
    <p:extLst>
      <p:ext uri="{BB962C8B-B14F-4D97-AF65-F5344CB8AC3E}">
        <p14:creationId xmlns:p14="http://schemas.microsoft.com/office/powerpoint/2010/main" val="4114287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person enrolled in the pooled trust has their own account that only those approved can access. It’s called a pooled trust because everyone’s accounts are POOLED and invested together. Some are big, some are small, but the total amount is what is conservatively invested to maximize gains and minimize risk. Account holders receive quarterly statements regarding the activity of JUST their account- deposits, withdrawals, etc. </a:t>
            </a:r>
            <a:r>
              <a:rPr lang="en-US" baseline="0" dirty="0" smtClean="0"/>
              <a:t> When the individual passes away their balance is moved to the retainer account. Funds from this account are used to further </a:t>
            </a:r>
            <a:r>
              <a:rPr lang="en-US" baseline="0" dirty="0" err="1" smtClean="0"/>
              <a:t>Springbrook’s</a:t>
            </a:r>
            <a:r>
              <a:rPr lang="en-US" baseline="0" dirty="0" smtClean="0"/>
              <a:t> mission and are specifically used to improve the lives of people with I/DD.</a:t>
            </a:r>
            <a:endParaRPr lang="en-US" dirty="0"/>
          </a:p>
        </p:txBody>
      </p:sp>
      <p:sp>
        <p:nvSpPr>
          <p:cNvPr id="4" name="Slide Number Placeholder 3"/>
          <p:cNvSpPr>
            <a:spLocks noGrp="1"/>
          </p:cNvSpPr>
          <p:nvPr>
            <p:ph type="sldNum" sz="quarter" idx="10"/>
          </p:nvPr>
        </p:nvSpPr>
        <p:spPr/>
        <p:txBody>
          <a:bodyPr/>
          <a:lstStyle/>
          <a:p>
            <a:fld id="{686F9F1F-D041-414F-AD4B-F2B8E5732AE1}" type="slidenum">
              <a:rPr lang="en-US" smtClean="0"/>
              <a:t>6</a:t>
            </a:fld>
            <a:endParaRPr lang="en-US"/>
          </a:p>
        </p:txBody>
      </p:sp>
    </p:spTree>
    <p:extLst>
      <p:ext uri="{BB962C8B-B14F-4D97-AF65-F5344CB8AC3E}">
        <p14:creationId xmlns:p14="http://schemas.microsoft.com/office/powerpoint/2010/main" val="405594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no maximum allowable amount for each account which makes it ideal for those who might be inheriting lump sums, have received stimulus funds or have monthly overages they would like to contribute. </a:t>
            </a:r>
            <a:endParaRPr lang="en-US" dirty="0"/>
          </a:p>
        </p:txBody>
      </p:sp>
      <p:sp>
        <p:nvSpPr>
          <p:cNvPr id="4" name="Slide Number Placeholder 3"/>
          <p:cNvSpPr>
            <a:spLocks noGrp="1"/>
          </p:cNvSpPr>
          <p:nvPr>
            <p:ph type="sldNum" sz="quarter" idx="10"/>
          </p:nvPr>
        </p:nvSpPr>
        <p:spPr/>
        <p:txBody>
          <a:bodyPr/>
          <a:lstStyle/>
          <a:p>
            <a:fld id="{686F9F1F-D041-414F-AD4B-F2B8E5732AE1}" type="slidenum">
              <a:rPr lang="en-US" smtClean="0"/>
              <a:t>7</a:t>
            </a:fld>
            <a:endParaRPr lang="en-US"/>
          </a:p>
        </p:txBody>
      </p:sp>
    </p:spTree>
    <p:extLst>
      <p:ext uri="{BB962C8B-B14F-4D97-AF65-F5344CB8AC3E}">
        <p14:creationId xmlns:p14="http://schemas.microsoft.com/office/powerpoint/2010/main" val="426249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years we have seen Pooled Trust funds be used</a:t>
            </a:r>
            <a:r>
              <a:rPr lang="en-US" baseline="0" dirty="0" smtClean="0"/>
              <a:t> for a variety of quality of life improvements. The list of permissible expenses is much longer than the list of prohibited. A few examples of ways individuals have used their trusts recently include- entrance fee, transportation and accommodations to run the Boston Marathon, we saw a large uptick this year in summer camp tuition payments which was excellent, cell phones, cameras and PCs for enjoyment and independence, funds to help furnish new living situations, replacement glasses after someone used their annual allotment and then the glasses broke, future funeral/burial plans…the list goes on. We will provide you with a list of things you can’t use the trust for but most of those are pretty obvious- alcohol, firearms, funeral expenses after someone has passed, basic food, clothing and shelter that should be provided through other means</a:t>
            </a:r>
            <a:r>
              <a:rPr lang="en-US" baseline="0" dirty="0" smtClean="0"/>
              <a:t>. </a:t>
            </a:r>
          </a:p>
        </p:txBody>
      </p:sp>
      <p:sp>
        <p:nvSpPr>
          <p:cNvPr id="4" name="Slide Number Placeholder 3"/>
          <p:cNvSpPr>
            <a:spLocks noGrp="1"/>
          </p:cNvSpPr>
          <p:nvPr>
            <p:ph type="sldNum" sz="quarter" idx="10"/>
          </p:nvPr>
        </p:nvSpPr>
        <p:spPr/>
        <p:txBody>
          <a:bodyPr/>
          <a:lstStyle/>
          <a:p>
            <a:fld id="{686F9F1F-D041-414F-AD4B-F2B8E5732AE1}" type="slidenum">
              <a:rPr lang="en-US" smtClean="0"/>
              <a:t>8</a:t>
            </a:fld>
            <a:endParaRPr lang="en-US"/>
          </a:p>
        </p:txBody>
      </p:sp>
    </p:spTree>
    <p:extLst>
      <p:ext uri="{BB962C8B-B14F-4D97-AF65-F5344CB8AC3E}">
        <p14:creationId xmlns:p14="http://schemas.microsoft.com/office/powerpoint/2010/main" val="1314956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last few years your program has experienced the loss of many and I know end of life is hard for everyone. Within community homes we have seen heavy usage of pooled trust funds to help cover funeral expenses. Funerals, caskets, cremations, etc. are definitely permissible expenses but it’s important to remember that the request must be made while the individual is still living. As soon as an individual dies, there account it frozen and we can no longer access funds. That is not our choice- it’s a legal mandate of the trust. We will be working together to more proactively request these funds for people so these conversations don’t happen during the last day’s of an individual’s life when everyone who cares for them should be focused on spending their last moments together. </a:t>
            </a:r>
            <a:endParaRPr lang="en-US" dirty="0"/>
          </a:p>
        </p:txBody>
      </p:sp>
      <p:sp>
        <p:nvSpPr>
          <p:cNvPr id="4" name="Slide Number Placeholder 3"/>
          <p:cNvSpPr>
            <a:spLocks noGrp="1"/>
          </p:cNvSpPr>
          <p:nvPr>
            <p:ph type="sldNum" sz="quarter" idx="10"/>
          </p:nvPr>
        </p:nvSpPr>
        <p:spPr/>
        <p:txBody>
          <a:bodyPr/>
          <a:lstStyle/>
          <a:p>
            <a:fld id="{686F9F1F-D041-414F-AD4B-F2B8E5732AE1}" type="slidenum">
              <a:rPr lang="en-US" smtClean="0"/>
              <a:t>9</a:t>
            </a:fld>
            <a:endParaRPr lang="en-US"/>
          </a:p>
        </p:txBody>
      </p:sp>
    </p:spTree>
    <p:extLst>
      <p:ext uri="{BB962C8B-B14F-4D97-AF65-F5344CB8AC3E}">
        <p14:creationId xmlns:p14="http://schemas.microsoft.com/office/powerpoint/2010/main" val="4118823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Review the list of</a:t>
            </a:r>
            <a:r>
              <a:rPr lang="en-US" baseline="0" dirty="0" smtClean="0"/>
              <a:t> permissible expenses. If you’re not sure, reach out to the foundation and we can help you. 2) Submit a request for funds using the </a:t>
            </a:r>
            <a:r>
              <a:rPr lang="en-US" baseline="0" dirty="0" err="1" smtClean="0"/>
              <a:t>approproriate</a:t>
            </a:r>
            <a:r>
              <a:rPr lang="en-US" baseline="0" dirty="0" smtClean="0"/>
              <a:t> form. 3) these requests are reviewed monthly by the committee and then 4) the approval/denial is communicated within 24 hours to you and KeyBank is told to release the funds. Typically money is received within 10 days of the approval. </a:t>
            </a:r>
            <a:r>
              <a:rPr lang="en-US" dirty="0" smtClean="0"/>
              <a:t>Funds can be either a reimbursement for money spent within 90 days or ahead of a purchase </a:t>
            </a:r>
            <a:endParaRPr lang="en-US" dirty="0"/>
          </a:p>
        </p:txBody>
      </p:sp>
      <p:sp>
        <p:nvSpPr>
          <p:cNvPr id="4" name="Slide Number Placeholder 3"/>
          <p:cNvSpPr>
            <a:spLocks noGrp="1"/>
          </p:cNvSpPr>
          <p:nvPr>
            <p:ph type="sldNum" sz="quarter" idx="10"/>
          </p:nvPr>
        </p:nvSpPr>
        <p:spPr/>
        <p:txBody>
          <a:bodyPr/>
          <a:lstStyle/>
          <a:p>
            <a:fld id="{686F9F1F-D041-414F-AD4B-F2B8E5732AE1}" type="slidenum">
              <a:rPr lang="en-US" smtClean="0"/>
              <a:t>10</a:t>
            </a:fld>
            <a:endParaRPr lang="en-US"/>
          </a:p>
        </p:txBody>
      </p:sp>
    </p:spTree>
    <p:extLst>
      <p:ext uri="{BB962C8B-B14F-4D97-AF65-F5344CB8AC3E}">
        <p14:creationId xmlns:p14="http://schemas.microsoft.com/office/powerpoint/2010/main" val="398454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to note that during the enrollment conversation- we will</a:t>
            </a:r>
            <a:r>
              <a:rPr lang="en-US" baseline="0" dirty="0" smtClean="0"/>
              <a:t> need to involve a family member or guardian if such person exists. This can be challenging for some of our older individuals so giving consideration in advance to that piece is helpful. </a:t>
            </a:r>
            <a:endParaRPr lang="en-US" dirty="0"/>
          </a:p>
        </p:txBody>
      </p:sp>
      <p:sp>
        <p:nvSpPr>
          <p:cNvPr id="4" name="Slide Number Placeholder 3"/>
          <p:cNvSpPr>
            <a:spLocks noGrp="1"/>
          </p:cNvSpPr>
          <p:nvPr>
            <p:ph type="sldNum" sz="quarter" idx="10"/>
          </p:nvPr>
        </p:nvSpPr>
        <p:spPr/>
        <p:txBody>
          <a:bodyPr/>
          <a:lstStyle/>
          <a:p>
            <a:fld id="{686F9F1F-D041-414F-AD4B-F2B8E5732AE1}" type="slidenum">
              <a:rPr lang="en-US" smtClean="0"/>
              <a:t>11</a:t>
            </a:fld>
            <a:endParaRPr lang="en-US"/>
          </a:p>
        </p:txBody>
      </p:sp>
    </p:spTree>
    <p:extLst>
      <p:ext uri="{BB962C8B-B14F-4D97-AF65-F5344CB8AC3E}">
        <p14:creationId xmlns:p14="http://schemas.microsoft.com/office/powerpoint/2010/main" val="234387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latin typeface="Goudy Old Style" panose="02020502050305020303" pitchFamily="18" charset="0"/>
                <a:cs typeface="Gotham Medium" pitchFamily="50"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100051" y="4455620"/>
            <a:ext cx="10058400" cy="1143000"/>
          </a:xfrm>
        </p:spPr>
        <p:txBody>
          <a:bodyPr lIns="91440" rIns="91440">
            <a:normAutofit/>
          </a:bodyPr>
          <a:lstStyle>
            <a:lvl1pPr marL="0" indent="0" algn="l">
              <a:buNone/>
              <a:defRPr sz="24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50491" y="6497788"/>
            <a:ext cx="328403" cy="26322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50491" y="6497788"/>
            <a:ext cx="328403" cy="26322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19AB4D41-86C1-4908-B66A-0B50CEB3BF29}" type="datetimeFigureOut">
              <a:rPr lang="en-US" dirty="0"/>
              <a:t>6/26/2023</a:t>
            </a:fld>
            <a:endParaRPr lang="en-US" dirty="0"/>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E6426E2C-56C1-4E0D-A793-0088A7FDD37E}" type="datetimeFigureOut">
              <a:rPr lang="en-US" dirty="0"/>
              <a:t>6/26/2023</a:t>
            </a:fld>
            <a:endParaRPr lang="en-US" dirty="0"/>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C8C39B41-D8B5-4052-B551-9B5525EAA8B6}" type="datetimeFigureOut">
              <a:rPr lang="en-US" dirty="0"/>
              <a:t>6/26/2023</a:t>
            </a:fld>
            <a:endParaRPr lang="en-US" dirty="0"/>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50491" y="6497788"/>
            <a:ext cx="328403" cy="26322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50491" y="6497788"/>
            <a:ext cx="328403" cy="26322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8853" y="4915075"/>
            <a:ext cx="12348518" cy="6484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no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50491" y="6497788"/>
            <a:ext cx="328403" cy="26322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650491" y="6497788"/>
            <a:ext cx="328403" cy="26322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Goudy Old Style" panose="02020502050305020303" pitchFamily="18" charset="0"/>
          <a:ea typeface="+mj-ea"/>
          <a:cs typeface="Gotham Medium" pitchFamily="50" charset="0"/>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Calibri Light" panose="020F030202020403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alibri Light" panose="020F030202020403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alibri Light" panose="020F030202020403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alibri Light" panose="020F030202020403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alibri Light" panose="020F0302020204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mailto:pooledtrust@springbrookny.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Springbrook </a:t>
            </a:r>
            <a:br>
              <a:rPr lang="en-US" dirty="0" smtClean="0"/>
            </a:br>
            <a:r>
              <a:rPr lang="en-US" dirty="0" smtClean="0"/>
              <a:t>Pooled Trust</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Presented by: </a:t>
            </a:r>
          </a:p>
          <a:p>
            <a:r>
              <a:rPr lang="en-US" dirty="0" smtClean="0"/>
              <a:t>Stacey Grady, CFRE - Director of Development</a:t>
            </a:r>
          </a:p>
          <a:p>
            <a:r>
              <a:rPr lang="en-US" dirty="0" smtClean="0"/>
              <a:t>The Springbrook Foundation</a:t>
            </a:r>
            <a:endParaRPr lang="en-US" dirty="0"/>
          </a:p>
        </p:txBody>
      </p:sp>
    </p:spTree>
    <p:extLst>
      <p:ext uri="{BB962C8B-B14F-4D97-AF65-F5344CB8AC3E}">
        <p14:creationId xmlns:p14="http://schemas.microsoft.com/office/powerpoint/2010/main" val="2929381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t>
            </a:r>
            <a:r>
              <a:rPr lang="en-US" dirty="0" smtClean="0"/>
              <a:t>someone</a:t>
            </a:r>
            <a:r>
              <a:rPr lang="en-US" dirty="0" smtClean="0"/>
              <a:t> </a:t>
            </a:r>
            <a:r>
              <a:rPr lang="en-US" dirty="0" smtClean="0"/>
              <a:t>access their money? </a:t>
            </a:r>
            <a:endParaRPr lang="en-US" dirty="0"/>
          </a:p>
        </p:txBody>
      </p:sp>
      <p:sp>
        <p:nvSpPr>
          <p:cNvPr id="4" name="Flowchart: Alternate Process 3"/>
          <p:cNvSpPr/>
          <p:nvPr/>
        </p:nvSpPr>
        <p:spPr>
          <a:xfrm>
            <a:off x="2427665" y="2897746"/>
            <a:ext cx="1828801" cy="2987896"/>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Ink Free" panose="03080402000500000000" pitchFamily="66" charset="0"/>
              </a:rPr>
              <a:t>Submit a Request for funds to the Pooled Trust disbursement committee</a:t>
            </a:r>
            <a:endParaRPr lang="en-US" sz="2000" b="1" dirty="0">
              <a:solidFill>
                <a:schemeClr val="tx1"/>
              </a:solidFill>
              <a:latin typeface="Ink Free" panose="03080402000500000000" pitchFamily="66" charset="0"/>
            </a:endParaRPr>
          </a:p>
        </p:txBody>
      </p:sp>
      <p:sp>
        <p:nvSpPr>
          <p:cNvPr id="6" name="Flowchart: Alternate Process 5"/>
          <p:cNvSpPr/>
          <p:nvPr/>
        </p:nvSpPr>
        <p:spPr>
          <a:xfrm>
            <a:off x="4672451" y="2292439"/>
            <a:ext cx="1596982" cy="3593203"/>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Ink Free" panose="03080402000500000000" pitchFamily="66" charset="0"/>
              </a:rPr>
              <a:t>Committee meets and reviews requests monthly</a:t>
            </a:r>
            <a:endParaRPr lang="en-US" sz="2000" b="1" dirty="0">
              <a:solidFill>
                <a:schemeClr val="tx1"/>
              </a:solidFill>
              <a:latin typeface="Ink Free" panose="03080402000500000000" pitchFamily="66" charset="0"/>
            </a:endParaRPr>
          </a:p>
        </p:txBody>
      </p:sp>
      <p:sp>
        <p:nvSpPr>
          <p:cNvPr id="8" name="Flowchart: Alternate Process 7"/>
          <p:cNvSpPr/>
          <p:nvPr/>
        </p:nvSpPr>
        <p:spPr>
          <a:xfrm>
            <a:off x="6685418" y="1962085"/>
            <a:ext cx="2676661" cy="3923557"/>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Ink Free" panose="03080402000500000000" pitchFamily="66" charset="0"/>
              </a:rPr>
              <a:t>You will receive notification of your approval/denial. Springbrook submits paperwork to </a:t>
            </a:r>
            <a:r>
              <a:rPr lang="en-US" sz="2000" b="1" dirty="0" err="1" smtClean="0">
                <a:solidFill>
                  <a:schemeClr val="tx1"/>
                </a:solidFill>
                <a:latin typeface="Ink Free" panose="03080402000500000000" pitchFamily="66" charset="0"/>
              </a:rPr>
              <a:t>Keybank</a:t>
            </a:r>
            <a:r>
              <a:rPr lang="en-US" sz="2000" b="1" dirty="0" smtClean="0">
                <a:solidFill>
                  <a:schemeClr val="tx1"/>
                </a:solidFill>
                <a:latin typeface="Ink Free" panose="03080402000500000000" pitchFamily="66" charset="0"/>
              </a:rPr>
              <a:t> for release of funds</a:t>
            </a:r>
            <a:endParaRPr lang="en-US" sz="2000" b="1" dirty="0">
              <a:solidFill>
                <a:schemeClr val="tx1"/>
              </a:solidFill>
              <a:latin typeface="Ink Free" panose="03080402000500000000" pitchFamily="66" charset="0"/>
            </a:endParaRPr>
          </a:p>
        </p:txBody>
      </p:sp>
      <p:sp>
        <p:nvSpPr>
          <p:cNvPr id="9" name="Flowchart: Alternate Process 8"/>
          <p:cNvSpPr/>
          <p:nvPr/>
        </p:nvSpPr>
        <p:spPr>
          <a:xfrm>
            <a:off x="182879" y="3554563"/>
            <a:ext cx="1828801" cy="2331079"/>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Ink Free" panose="03080402000500000000" pitchFamily="66" charset="0"/>
              </a:rPr>
              <a:t>Review the list of permissible expenses</a:t>
            </a:r>
            <a:endParaRPr lang="en-US" b="1" dirty="0">
              <a:solidFill>
                <a:schemeClr val="tx1"/>
              </a:solidFill>
              <a:latin typeface="Ink Free" panose="03080402000500000000" pitchFamily="66" charset="0"/>
            </a:endParaRPr>
          </a:p>
        </p:txBody>
      </p:sp>
      <p:sp>
        <p:nvSpPr>
          <p:cNvPr id="10" name="Explosion 1 9"/>
          <p:cNvSpPr/>
          <p:nvPr/>
        </p:nvSpPr>
        <p:spPr>
          <a:xfrm>
            <a:off x="9530366" y="2794715"/>
            <a:ext cx="2176530" cy="235683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2 10"/>
          <p:cNvSpPr/>
          <p:nvPr/>
        </p:nvSpPr>
        <p:spPr>
          <a:xfrm>
            <a:off x="9586602" y="5293214"/>
            <a:ext cx="672277" cy="592428"/>
          </a:xfrm>
          <a:prstGeom prst="irregularSeal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1 11"/>
          <p:cNvSpPr/>
          <p:nvPr/>
        </p:nvSpPr>
        <p:spPr>
          <a:xfrm>
            <a:off x="11155680" y="2153178"/>
            <a:ext cx="437882" cy="579549"/>
          </a:xfrm>
          <a:prstGeom prst="irregularSeal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39729" y="3593205"/>
            <a:ext cx="443890" cy="523220"/>
          </a:xfrm>
          <a:prstGeom prst="rect">
            <a:avLst/>
          </a:prstGeom>
          <a:noFill/>
        </p:spPr>
        <p:txBody>
          <a:bodyPr wrap="square" rtlCol="0">
            <a:spAutoFit/>
          </a:bodyPr>
          <a:lstStyle/>
          <a:p>
            <a:r>
              <a:rPr lang="en-US" sz="2800" dirty="0" smtClean="0"/>
              <a:t>1</a:t>
            </a:r>
            <a:endParaRPr lang="en-US" sz="2800" dirty="0"/>
          </a:p>
        </p:txBody>
      </p:sp>
      <p:sp>
        <p:nvSpPr>
          <p:cNvPr id="16" name="TextBox 15"/>
          <p:cNvSpPr txBox="1"/>
          <p:nvPr/>
        </p:nvSpPr>
        <p:spPr>
          <a:xfrm>
            <a:off x="3197394" y="2897746"/>
            <a:ext cx="443890" cy="523220"/>
          </a:xfrm>
          <a:prstGeom prst="rect">
            <a:avLst/>
          </a:prstGeom>
          <a:noFill/>
        </p:spPr>
        <p:txBody>
          <a:bodyPr wrap="square" rtlCol="0">
            <a:spAutoFit/>
          </a:bodyPr>
          <a:lstStyle/>
          <a:p>
            <a:r>
              <a:rPr lang="en-US" sz="2800" dirty="0" smtClean="0"/>
              <a:t>2</a:t>
            </a:r>
            <a:endParaRPr lang="en-US" sz="2800" dirty="0"/>
          </a:p>
        </p:txBody>
      </p:sp>
      <p:sp>
        <p:nvSpPr>
          <p:cNvPr id="17" name="TextBox 16"/>
          <p:cNvSpPr txBox="1"/>
          <p:nvPr/>
        </p:nvSpPr>
        <p:spPr>
          <a:xfrm>
            <a:off x="5342149" y="2636136"/>
            <a:ext cx="443890" cy="523220"/>
          </a:xfrm>
          <a:prstGeom prst="rect">
            <a:avLst/>
          </a:prstGeom>
          <a:noFill/>
        </p:spPr>
        <p:txBody>
          <a:bodyPr wrap="square" rtlCol="0">
            <a:spAutoFit/>
          </a:bodyPr>
          <a:lstStyle/>
          <a:p>
            <a:r>
              <a:rPr lang="en-US" sz="2800" dirty="0" smtClean="0"/>
              <a:t>3</a:t>
            </a:r>
            <a:endParaRPr lang="en-US" sz="2800" dirty="0"/>
          </a:p>
        </p:txBody>
      </p:sp>
      <p:sp>
        <p:nvSpPr>
          <p:cNvPr id="18" name="TextBox 17"/>
          <p:cNvSpPr txBox="1"/>
          <p:nvPr/>
        </p:nvSpPr>
        <p:spPr>
          <a:xfrm>
            <a:off x="7801803" y="2181343"/>
            <a:ext cx="443890" cy="523220"/>
          </a:xfrm>
          <a:prstGeom prst="rect">
            <a:avLst/>
          </a:prstGeom>
          <a:noFill/>
        </p:spPr>
        <p:txBody>
          <a:bodyPr wrap="square" rtlCol="0">
            <a:spAutoFit/>
          </a:bodyPr>
          <a:lstStyle/>
          <a:p>
            <a:r>
              <a:rPr lang="en-US" sz="2800" dirty="0" smtClean="0"/>
              <a:t>4</a:t>
            </a:r>
            <a:endParaRPr lang="en-US" sz="2800" dirty="0"/>
          </a:p>
        </p:txBody>
      </p:sp>
      <p:sp>
        <p:nvSpPr>
          <p:cNvPr id="19" name="TextBox 18"/>
          <p:cNvSpPr txBox="1"/>
          <p:nvPr/>
        </p:nvSpPr>
        <p:spPr>
          <a:xfrm>
            <a:off x="10055382" y="3372968"/>
            <a:ext cx="1088266" cy="1200329"/>
          </a:xfrm>
          <a:prstGeom prst="rect">
            <a:avLst/>
          </a:prstGeom>
          <a:noFill/>
        </p:spPr>
        <p:txBody>
          <a:bodyPr wrap="square" rtlCol="0">
            <a:spAutoFit/>
          </a:bodyPr>
          <a:lstStyle/>
          <a:p>
            <a:pPr algn="ctr"/>
            <a:r>
              <a:rPr lang="en-US" sz="2400" b="1" dirty="0" smtClean="0">
                <a:latin typeface="Ink Free" panose="03080402000500000000" pitchFamily="66" charset="0"/>
              </a:rPr>
              <a:t>Use your funds</a:t>
            </a:r>
            <a:endParaRPr lang="en-US" sz="2400" b="1" dirty="0">
              <a:latin typeface="Ink Free" panose="03080402000500000000" pitchFamily="66" charset="0"/>
            </a:endParaRPr>
          </a:p>
        </p:txBody>
      </p:sp>
    </p:spTree>
    <p:extLst>
      <p:ext uri="{BB962C8B-B14F-4D97-AF65-F5344CB8AC3E}">
        <p14:creationId xmlns:p14="http://schemas.microsoft.com/office/powerpoint/2010/main" val="365906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1" grpId="0" animBg="1"/>
      <p:bldP spid="12" grpId="0" animBg="1"/>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interested in learning more. What’s the next step?</a:t>
            </a:r>
            <a:endParaRPr lang="en-US" dirty="0"/>
          </a:p>
        </p:txBody>
      </p:sp>
      <p:sp>
        <p:nvSpPr>
          <p:cNvPr id="3" name="Flowchart: Connector 2"/>
          <p:cNvSpPr/>
          <p:nvPr/>
        </p:nvSpPr>
        <p:spPr>
          <a:xfrm>
            <a:off x="548640" y="3003082"/>
            <a:ext cx="1607419" cy="1568918"/>
          </a:xfrm>
          <a:prstGeom prst="flowChartConnector">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Contact the Foundation {see next slide}</a:t>
            </a:r>
            <a:endParaRPr lang="en-US" sz="1600" dirty="0">
              <a:solidFill>
                <a:schemeClr val="bg1"/>
              </a:solidFill>
            </a:endParaRPr>
          </a:p>
        </p:txBody>
      </p:sp>
      <p:sp>
        <p:nvSpPr>
          <p:cNvPr id="4" name="Flowchart: Connector 3"/>
          <p:cNvSpPr/>
          <p:nvPr/>
        </p:nvSpPr>
        <p:spPr>
          <a:xfrm>
            <a:off x="2697369" y="2733575"/>
            <a:ext cx="2050181" cy="21175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We will send you paperwork to review and set up a time to talk to in detail about </a:t>
            </a:r>
            <a:r>
              <a:rPr lang="en-US" sz="1400" dirty="0" smtClean="0"/>
              <a:t>specific </a:t>
            </a:r>
            <a:r>
              <a:rPr lang="en-US" sz="1400" dirty="0" smtClean="0"/>
              <a:t>circumstances</a:t>
            </a:r>
            <a:endParaRPr lang="en-US" sz="1400" dirty="0"/>
          </a:p>
        </p:txBody>
      </p:sp>
      <p:sp>
        <p:nvSpPr>
          <p:cNvPr id="5" name="Flowchart: Connector 4"/>
          <p:cNvSpPr/>
          <p:nvPr/>
        </p:nvSpPr>
        <p:spPr>
          <a:xfrm>
            <a:off x="5390146" y="2478505"/>
            <a:ext cx="2618071" cy="2478505"/>
          </a:xfrm>
          <a:prstGeom prst="flowChartConnector">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 will walk you through the enrollment paperwork including the deposit, notarization, etc.</a:t>
            </a:r>
            <a:endParaRPr lang="en-US" dirty="0"/>
          </a:p>
        </p:txBody>
      </p:sp>
      <p:sp>
        <p:nvSpPr>
          <p:cNvPr id="7" name="Flowchart: Connector 6"/>
          <p:cNvSpPr/>
          <p:nvPr/>
        </p:nvSpPr>
        <p:spPr>
          <a:xfrm>
            <a:off x="8728873" y="2329315"/>
            <a:ext cx="2792567" cy="2637322"/>
          </a:xfrm>
          <a:prstGeom prst="flowChartConnector">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 submit the paperwork to KeyBank. Once they confirm receipt- you’re all set!</a:t>
            </a:r>
            <a:endParaRPr lang="en-US" dirty="0"/>
          </a:p>
        </p:txBody>
      </p:sp>
    </p:spTree>
    <p:extLst>
      <p:ext uri="{BB962C8B-B14F-4D97-AF65-F5344CB8AC3E}">
        <p14:creationId xmlns:p14="http://schemas.microsoft.com/office/powerpoint/2010/main" val="188222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4558" y="1081826"/>
            <a:ext cx="8667482" cy="3693319"/>
          </a:xfrm>
          <a:prstGeom prst="rect">
            <a:avLst/>
          </a:prstGeom>
          <a:noFill/>
        </p:spPr>
        <p:txBody>
          <a:bodyPr wrap="square" rtlCol="0">
            <a:spAutoFit/>
          </a:bodyPr>
          <a:lstStyle/>
          <a:p>
            <a:pPr algn="ctr"/>
            <a:r>
              <a:rPr lang="en-US" sz="4800" dirty="0" smtClean="0"/>
              <a:t>QUESTIONS?</a:t>
            </a:r>
          </a:p>
          <a:p>
            <a:pPr algn="ctr"/>
            <a:r>
              <a:rPr lang="en-US" sz="4800" dirty="0" smtClean="0"/>
              <a:t> </a:t>
            </a:r>
          </a:p>
          <a:p>
            <a:endParaRPr lang="en-US" dirty="0"/>
          </a:p>
          <a:p>
            <a:r>
              <a:rPr lang="en-US" sz="2000" dirty="0" smtClean="0"/>
              <a:t>Stacey Grady, CFRE</a:t>
            </a:r>
          </a:p>
          <a:p>
            <a:r>
              <a:rPr lang="en-US" sz="2000" dirty="0" smtClean="0"/>
              <a:t>Director of Development</a:t>
            </a:r>
          </a:p>
          <a:p>
            <a:r>
              <a:rPr lang="en-US" sz="2000" dirty="0" smtClean="0"/>
              <a:t>The Springbrook Foundation</a:t>
            </a:r>
          </a:p>
          <a:p>
            <a:r>
              <a:rPr lang="en-US" sz="2000" dirty="0" smtClean="0">
                <a:hlinkClick r:id="rId2"/>
              </a:rPr>
              <a:t>pooledtrust@springbrookny.org</a:t>
            </a:r>
            <a:r>
              <a:rPr lang="en-US" sz="2000" dirty="0" smtClean="0"/>
              <a:t> </a:t>
            </a:r>
          </a:p>
          <a:p>
            <a:r>
              <a:rPr lang="en-US" sz="2000" dirty="0" smtClean="0"/>
              <a:t>O: 607.286.7171 ext.283</a:t>
            </a:r>
          </a:p>
          <a:p>
            <a:r>
              <a:rPr lang="en-US" sz="2000" dirty="0" smtClean="0"/>
              <a:t>C: 607.765.2256</a:t>
            </a:r>
            <a:endParaRPr lang="en-US" sz="2000" dirty="0"/>
          </a:p>
        </p:txBody>
      </p:sp>
    </p:spTree>
    <p:extLst>
      <p:ext uri="{BB962C8B-B14F-4D97-AF65-F5344CB8AC3E}">
        <p14:creationId xmlns:p14="http://schemas.microsoft.com/office/powerpoint/2010/main" val="3397532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p:cNvSpPr txBox="1">
            <a:spLocks/>
          </p:cNvSpPr>
          <p:nvPr/>
        </p:nvSpPr>
        <p:spPr>
          <a:xfrm>
            <a:off x="357657" y="319961"/>
            <a:ext cx="8465620" cy="30411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Goudy Old Style" panose="02020502050305020303" pitchFamily="18" charset="0"/>
                <a:ea typeface="+mj-ea"/>
                <a:cs typeface="Gotham Medium" pitchFamily="50" charset="0"/>
              </a:defRPr>
            </a:lvl1pPr>
          </a:lstStyle>
          <a:p>
            <a:r>
              <a:rPr lang="en-US" sz="1600" dirty="0" smtClean="0">
                <a:latin typeface="+mn-lt"/>
              </a:rPr>
              <a:t>AT A GLANCE…</a:t>
            </a:r>
            <a:endParaRPr lang="en-US" sz="1600" dirty="0">
              <a:latin typeface="+mn-lt"/>
            </a:endParaRPr>
          </a:p>
        </p:txBody>
      </p:sp>
      <p:grpSp>
        <p:nvGrpSpPr>
          <p:cNvPr id="18" name="Group 17"/>
          <p:cNvGrpSpPr/>
          <p:nvPr/>
        </p:nvGrpSpPr>
        <p:grpSpPr>
          <a:xfrm>
            <a:off x="458075" y="718010"/>
            <a:ext cx="720000" cy="89638"/>
            <a:chOff x="5342615" y="6257925"/>
            <a:chExt cx="1468948" cy="182880"/>
          </a:xfrm>
          <a:solidFill>
            <a:srgbClr val="FAC944"/>
          </a:solidFill>
        </p:grpSpPr>
        <p:sp>
          <p:nvSpPr>
            <p:cNvPr id="19" name="Oval 18"/>
            <p:cNvSpPr>
              <a:spLocks noChangeAspect="1"/>
            </p:cNvSpPr>
            <p:nvPr/>
          </p:nvSpPr>
          <p:spPr>
            <a:xfrm>
              <a:off x="5342615" y="6257925"/>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a:spLocks noChangeAspect="1"/>
            </p:cNvSpPr>
            <p:nvPr/>
          </p:nvSpPr>
          <p:spPr>
            <a:xfrm>
              <a:off x="5664132" y="6257925"/>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a:spLocks noChangeAspect="1"/>
            </p:cNvSpPr>
            <p:nvPr/>
          </p:nvSpPr>
          <p:spPr>
            <a:xfrm>
              <a:off x="5985649" y="6257925"/>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6307166" y="6257925"/>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6628683" y="6257925"/>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726087" y="1008494"/>
            <a:ext cx="3990460" cy="2917148"/>
            <a:chOff x="615665" y="983652"/>
            <a:chExt cx="3990460" cy="2917148"/>
          </a:xfrm>
        </p:grpSpPr>
        <p:sp>
          <p:nvSpPr>
            <p:cNvPr id="14" name="Rounded Rectangle 13"/>
            <p:cNvSpPr/>
            <p:nvPr/>
          </p:nvSpPr>
          <p:spPr>
            <a:xfrm>
              <a:off x="615665" y="983652"/>
              <a:ext cx="3990460" cy="2917148"/>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73240" y="1466692"/>
              <a:ext cx="1922749" cy="403904"/>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10206" b="28676"/>
            <a:stretch/>
          </p:blipFill>
          <p:spPr>
            <a:xfrm>
              <a:off x="773256" y="1138300"/>
              <a:ext cx="1658112" cy="1013396"/>
            </a:xfrm>
            <a:prstGeom prst="rect">
              <a:avLst/>
            </a:prstGeom>
          </p:spPr>
        </p:pic>
        <p:sp>
          <p:nvSpPr>
            <p:cNvPr id="15" name="TextBox 14"/>
            <p:cNvSpPr txBox="1"/>
            <p:nvPr/>
          </p:nvSpPr>
          <p:spPr>
            <a:xfrm>
              <a:off x="1065124" y="2287584"/>
              <a:ext cx="3265680" cy="1323439"/>
            </a:xfrm>
            <a:prstGeom prst="rect">
              <a:avLst/>
            </a:prstGeom>
            <a:noFill/>
          </p:spPr>
          <p:txBody>
            <a:bodyPr wrap="square" rtlCol="0" anchor="ctr">
              <a:spAutoFit/>
            </a:bodyPr>
            <a:lstStyle/>
            <a:p>
              <a:pPr marL="285750" indent="-285750">
                <a:buFont typeface="Arial" panose="020B0604020202020204" pitchFamily="34" charset="0"/>
                <a:buChar char="•"/>
              </a:pPr>
              <a:r>
                <a:rPr lang="en-US" sz="1600" dirty="0" smtClean="0">
                  <a:latin typeface="Ink Free" panose="03080402000500000000" pitchFamily="66" charset="0"/>
                </a:rPr>
                <a:t>Birth to Age 22 </a:t>
              </a:r>
            </a:p>
            <a:p>
              <a:pPr marL="285750" indent="-285750">
                <a:buFont typeface="Arial" panose="020B0604020202020204" pitchFamily="34" charset="0"/>
                <a:buChar char="•"/>
              </a:pPr>
              <a:r>
                <a:rPr lang="en-US" sz="1600" dirty="0" smtClean="0">
                  <a:latin typeface="Ink Free" panose="03080402000500000000" pitchFamily="66" charset="0"/>
                </a:rPr>
                <a:t>15o students</a:t>
              </a:r>
            </a:p>
            <a:p>
              <a:pPr marL="285750" indent="-285750">
                <a:buFont typeface="Arial" panose="020B0604020202020204" pitchFamily="34" charset="0"/>
                <a:buChar char="•"/>
              </a:pPr>
              <a:r>
                <a:rPr lang="en-US" sz="1600" dirty="0" smtClean="0">
                  <a:latin typeface="Ink Free" panose="03080402000500000000" pitchFamily="66" charset="0"/>
                </a:rPr>
                <a:t>Educational, Therapeutic, and Residential Supports</a:t>
              </a:r>
            </a:p>
            <a:p>
              <a:pPr marL="285750" indent="-285750">
                <a:buFont typeface="Arial" panose="020B0604020202020204" pitchFamily="34" charset="0"/>
                <a:buChar char="•"/>
              </a:pPr>
              <a:r>
                <a:rPr lang="en-US" sz="1600" dirty="0" smtClean="0">
                  <a:latin typeface="Ink Free" panose="03080402000500000000" pitchFamily="66" charset="0"/>
                </a:rPr>
                <a:t>Students from across NYS</a:t>
              </a:r>
              <a:endParaRPr lang="en-US" sz="1600" dirty="0">
                <a:latin typeface="Ink Free" panose="03080402000500000000" pitchFamily="66" charset="0"/>
              </a:endParaRPr>
            </a:p>
          </p:txBody>
        </p:sp>
      </p:grpSp>
      <p:grpSp>
        <p:nvGrpSpPr>
          <p:cNvPr id="33" name="Group 32"/>
          <p:cNvGrpSpPr/>
          <p:nvPr/>
        </p:nvGrpSpPr>
        <p:grpSpPr>
          <a:xfrm>
            <a:off x="8567867" y="589682"/>
            <a:ext cx="2912267" cy="2728930"/>
            <a:chOff x="5363792" y="454859"/>
            <a:chExt cx="2912267" cy="2728930"/>
          </a:xfrm>
        </p:grpSpPr>
        <p:sp>
          <p:nvSpPr>
            <p:cNvPr id="27" name="Rounded Rectangle 26"/>
            <p:cNvSpPr/>
            <p:nvPr/>
          </p:nvSpPr>
          <p:spPr>
            <a:xfrm>
              <a:off x="5363792" y="454859"/>
              <a:ext cx="2912267" cy="2728930"/>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495" y="609507"/>
              <a:ext cx="2056861" cy="742252"/>
            </a:xfrm>
            <a:prstGeom prst="rect">
              <a:avLst/>
            </a:prstGeom>
          </p:spPr>
        </p:pic>
        <p:sp>
          <p:nvSpPr>
            <p:cNvPr id="28" name="TextBox 27"/>
            <p:cNvSpPr txBox="1"/>
            <p:nvPr/>
          </p:nvSpPr>
          <p:spPr>
            <a:xfrm>
              <a:off x="5432410" y="1506407"/>
              <a:ext cx="2775030" cy="160043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Ink Free" panose="03080402000500000000" pitchFamily="66" charset="0"/>
                </a:rPr>
                <a:t>Age 22 thru End of Life</a:t>
              </a:r>
            </a:p>
            <a:p>
              <a:pPr marL="285750" indent="-285750">
                <a:buFont typeface="Arial" panose="020B0604020202020204" pitchFamily="34" charset="0"/>
                <a:buChar char="•"/>
              </a:pPr>
              <a:r>
                <a:rPr lang="en-US" sz="1600" dirty="0" smtClean="0">
                  <a:latin typeface="Ink Free" panose="03080402000500000000" pitchFamily="66" charset="0"/>
                </a:rPr>
                <a:t>172 Residents</a:t>
              </a:r>
            </a:p>
            <a:p>
              <a:pPr marL="285750" indent="-285750">
                <a:buFont typeface="Arial" panose="020B0604020202020204" pitchFamily="34" charset="0"/>
                <a:buChar char="•"/>
              </a:pPr>
              <a:r>
                <a:rPr lang="en-US" sz="1600" dirty="0" smtClean="0">
                  <a:latin typeface="Ink Free" panose="03080402000500000000" pitchFamily="66" charset="0"/>
                </a:rPr>
                <a:t>Residential, Therapeutic, and Clinical Supports</a:t>
              </a:r>
            </a:p>
            <a:p>
              <a:pPr marL="285750" indent="-285750">
                <a:buFont typeface="Arial" panose="020B0604020202020204" pitchFamily="34" charset="0"/>
                <a:buChar char="•"/>
              </a:pPr>
              <a:r>
                <a:rPr lang="en-US" sz="1600" dirty="0" smtClean="0">
                  <a:latin typeface="Ink Free" panose="03080402000500000000" pitchFamily="66" charset="0"/>
                </a:rPr>
                <a:t>Homes in 5 counties</a:t>
              </a:r>
            </a:p>
            <a:p>
              <a:endParaRPr lang="en-US" dirty="0">
                <a:latin typeface="Ink Free" panose="03080402000500000000" pitchFamily="66" charset="0"/>
              </a:endParaRPr>
            </a:p>
          </p:txBody>
        </p:sp>
      </p:grpSp>
      <p:grpSp>
        <p:nvGrpSpPr>
          <p:cNvPr id="16" name="Group 15"/>
          <p:cNvGrpSpPr/>
          <p:nvPr/>
        </p:nvGrpSpPr>
        <p:grpSpPr>
          <a:xfrm>
            <a:off x="5184006" y="589682"/>
            <a:ext cx="2912267" cy="2824815"/>
            <a:chOff x="7977111" y="1360036"/>
            <a:chExt cx="2912267" cy="2824815"/>
          </a:xfrm>
        </p:grpSpPr>
        <p:sp>
          <p:nvSpPr>
            <p:cNvPr id="29" name="Rounded Rectangle 28"/>
            <p:cNvSpPr/>
            <p:nvPr/>
          </p:nvSpPr>
          <p:spPr>
            <a:xfrm>
              <a:off x="7977111" y="1360036"/>
              <a:ext cx="2912267" cy="2728930"/>
            </a:xfrm>
            <a:prstGeom prst="roundRect">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5970" y="1630431"/>
              <a:ext cx="2114548" cy="595358"/>
            </a:xfrm>
            <a:prstGeom prst="rect">
              <a:avLst/>
            </a:prstGeom>
          </p:spPr>
        </p:pic>
        <p:sp>
          <p:nvSpPr>
            <p:cNvPr id="31" name="TextBox 30"/>
            <p:cNvSpPr txBox="1"/>
            <p:nvPr/>
          </p:nvSpPr>
          <p:spPr>
            <a:xfrm>
              <a:off x="8045730" y="2338192"/>
              <a:ext cx="2775030" cy="184665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Ink Free" panose="03080402000500000000" pitchFamily="66" charset="0"/>
                </a:rPr>
                <a:t>Birth thru End of Life</a:t>
              </a:r>
            </a:p>
            <a:p>
              <a:pPr marL="285750" indent="-285750">
                <a:buFont typeface="Arial" panose="020B0604020202020204" pitchFamily="34" charset="0"/>
                <a:buChar char="•"/>
              </a:pPr>
              <a:r>
                <a:rPr lang="en-US" sz="1600" dirty="0" smtClean="0">
                  <a:latin typeface="Ink Free" panose="03080402000500000000" pitchFamily="66" charset="0"/>
                </a:rPr>
                <a:t>650+ Clients</a:t>
              </a:r>
            </a:p>
            <a:p>
              <a:pPr marL="285750" indent="-285750">
                <a:buFont typeface="Arial" panose="020B0604020202020204" pitchFamily="34" charset="0"/>
                <a:buChar char="•"/>
              </a:pPr>
              <a:r>
                <a:rPr lang="en-US" sz="1600" dirty="0" smtClean="0">
                  <a:latin typeface="Ink Free" panose="03080402000500000000" pitchFamily="66" charset="0"/>
                </a:rPr>
                <a:t>Supports tailored for the needs of each person</a:t>
              </a:r>
            </a:p>
            <a:p>
              <a:pPr marL="285750" indent="-285750">
                <a:buFont typeface="Arial" panose="020B0604020202020204" pitchFamily="34" charset="0"/>
                <a:buChar char="•"/>
              </a:pPr>
              <a:r>
                <a:rPr lang="en-US" sz="1600" dirty="0" smtClean="0">
                  <a:latin typeface="Ink Free" panose="03080402000500000000" pitchFamily="66" charset="0"/>
                </a:rPr>
                <a:t>15-county region, and growing</a:t>
              </a:r>
            </a:p>
            <a:p>
              <a:endParaRPr lang="en-US" dirty="0">
                <a:latin typeface="Ink Free" panose="03080402000500000000" pitchFamily="66" charset="0"/>
              </a:endParaRPr>
            </a:p>
          </p:txBody>
        </p:sp>
      </p:grpSp>
      <p:grpSp>
        <p:nvGrpSpPr>
          <p:cNvPr id="36" name="Group 35"/>
          <p:cNvGrpSpPr/>
          <p:nvPr/>
        </p:nvGrpSpPr>
        <p:grpSpPr>
          <a:xfrm>
            <a:off x="6481613" y="3569401"/>
            <a:ext cx="3863340" cy="2728930"/>
            <a:chOff x="8115300" y="1045468"/>
            <a:chExt cx="3863340" cy="2728930"/>
          </a:xfrm>
        </p:grpSpPr>
        <p:sp>
          <p:nvSpPr>
            <p:cNvPr id="35" name="Rounded Rectangle 34"/>
            <p:cNvSpPr/>
            <p:nvPr/>
          </p:nvSpPr>
          <p:spPr>
            <a:xfrm>
              <a:off x="8115300" y="1045468"/>
              <a:ext cx="3863340" cy="2728930"/>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29049" y="1285328"/>
              <a:ext cx="3480816" cy="738296"/>
            </a:xfrm>
            <a:prstGeom prst="rect">
              <a:avLst/>
            </a:prstGeom>
          </p:spPr>
        </p:pic>
        <p:sp>
          <p:nvSpPr>
            <p:cNvPr id="37" name="TextBox 36"/>
            <p:cNvSpPr txBox="1"/>
            <p:nvPr/>
          </p:nvSpPr>
          <p:spPr>
            <a:xfrm>
              <a:off x="8682290" y="2141626"/>
              <a:ext cx="2943244"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Ink Free" panose="03080402000500000000" pitchFamily="66" charset="0"/>
                </a:rPr>
                <a:t>Birth thru End of Life</a:t>
              </a:r>
            </a:p>
            <a:p>
              <a:pPr marL="285750" indent="-285750">
                <a:buFont typeface="Arial" panose="020B0604020202020204" pitchFamily="34" charset="0"/>
                <a:buChar char="•"/>
              </a:pPr>
              <a:r>
                <a:rPr lang="en-US" sz="1600" dirty="0" smtClean="0">
                  <a:latin typeface="Ink Free" panose="03080402000500000000" pitchFamily="66" charset="0"/>
                </a:rPr>
                <a:t>1,100+ Members</a:t>
              </a:r>
            </a:p>
            <a:p>
              <a:pPr marL="285750" indent="-285750">
                <a:buFont typeface="Arial" panose="020B0604020202020204" pitchFamily="34" charset="0"/>
                <a:buChar char="•"/>
              </a:pPr>
              <a:r>
                <a:rPr lang="en-US" sz="1600" dirty="0" smtClean="0">
                  <a:latin typeface="Ink Free" panose="03080402000500000000" pitchFamily="66" charset="0"/>
                </a:rPr>
                <a:t>Connecting members to needed supports + services</a:t>
              </a:r>
            </a:p>
            <a:p>
              <a:pPr marL="285750" indent="-285750">
                <a:buFont typeface="Arial" panose="020B0604020202020204" pitchFamily="34" charset="0"/>
                <a:buChar char="•"/>
              </a:pPr>
              <a:r>
                <a:rPr lang="en-US" sz="1600" dirty="0" smtClean="0">
                  <a:latin typeface="Ink Free" panose="03080402000500000000" pitchFamily="66" charset="0"/>
                </a:rPr>
                <a:t>22-county region</a:t>
              </a:r>
              <a:endParaRPr lang="en-US" sz="1600" dirty="0">
                <a:latin typeface="Ink Free" panose="03080402000500000000" pitchFamily="66" charset="0"/>
              </a:endParaRPr>
            </a:p>
          </p:txBody>
        </p:sp>
      </p:grpSp>
      <p:grpSp>
        <p:nvGrpSpPr>
          <p:cNvPr id="42" name="Group 41"/>
          <p:cNvGrpSpPr/>
          <p:nvPr/>
        </p:nvGrpSpPr>
        <p:grpSpPr>
          <a:xfrm>
            <a:off x="2482156" y="4105230"/>
            <a:ext cx="3240055" cy="2193101"/>
            <a:chOff x="615665" y="3956239"/>
            <a:chExt cx="3240055" cy="2193101"/>
          </a:xfrm>
        </p:grpSpPr>
        <p:sp>
          <p:nvSpPr>
            <p:cNvPr id="38" name="Rounded Rectangle 37"/>
            <p:cNvSpPr/>
            <p:nvPr/>
          </p:nvSpPr>
          <p:spPr>
            <a:xfrm>
              <a:off x="615665" y="3956239"/>
              <a:ext cx="3240055" cy="2193101"/>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TextBox 39"/>
            <p:cNvSpPr txBox="1"/>
            <p:nvPr/>
          </p:nvSpPr>
          <p:spPr>
            <a:xfrm>
              <a:off x="781002" y="4135369"/>
              <a:ext cx="2924874" cy="1107996"/>
            </a:xfrm>
            <a:prstGeom prst="rect">
              <a:avLst/>
            </a:prstGeom>
            <a:noFill/>
          </p:spPr>
          <p:txBody>
            <a:bodyPr wrap="square" rtlCol="0">
              <a:spAutoFit/>
            </a:bodyPr>
            <a:lstStyle/>
            <a:p>
              <a:pPr algn="ctr"/>
              <a:r>
                <a:rPr lang="en-US" sz="1600" b="1" dirty="0" smtClean="0">
                  <a:effectLst>
                    <a:outerShdw blurRad="38100" dist="38100" dir="2700000" algn="tl">
                      <a:srgbClr val="000000">
                        <a:alpha val="43137"/>
                      </a:srgbClr>
                    </a:outerShdw>
                  </a:effectLst>
                </a:rPr>
                <a:t>Housing Navigation/Employment Services/Day </a:t>
              </a:r>
              <a:r>
                <a:rPr lang="en-US" sz="1600" b="1" dirty="0">
                  <a:effectLst>
                    <a:outerShdw blurRad="38100" dist="38100" dir="2700000" algn="tl">
                      <a:srgbClr val="000000">
                        <a:alpha val="43137"/>
                      </a:srgbClr>
                    </a:outerShdw>
                  </a:effectLst>
                </a:rPr>
                <a:t>Habilitation/HCBS</a:t>
              </a:r>
              <a:endParaRPr lang="en-US" sz="16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dirty="0">
                <a:latin typeface="Ink Free" panose="03080402000500000000" pitchFamily="66" charset="0"/>
              </a:endParaRPr>
            </a:p>
          </p:txBody>
        </p:sp>
        <p:sp>
          <p:nvSpPr>
            <p:cNvPr id="41" name="TextBox 40"/>
            <p:cNvSpPr txBox="1"/>
            <p:nvPr/>
          </p:nvSpPr>
          <p:spPr>
            <a:xfrm>
              <a:off x="930846" y="4980115"/>
              <a:ext cx="2775030" cy="110799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Ink Free" panose="03080402000500000000" pitchFamily="66" charset="0"/>
                </a:rPr>
                <a:t>Age 22 thru End of Life</a:t>
              </a:r>
            </a:p>
            <a:p>
              <a:pPr marL="285750" indent="-285750">
                <a:buFont typeface="Arial" panose="020B0604020202020204" pitchFamily="34" charset="0"/>
                <a:buChar char="•"/>
              </a:pPr>
              <a:r>
                <a:rPr lang="en-US" sz="1600" dirty="0" smtClean="0">
                  <a:latin typeface="Ink Free" panose="03080402000500000000" pitchFamily="66" charset="0"/>
                </a:rPr>
                <a:t>270+ Clients</a:t>
              </a:r>
            </a:p>
            <a:p>
              <a:pPr marL="285750" indent="-285750">
                <a:buFont typeface="Arial" panose="020B0604020202020204" pitchFamily="34" charset="0"/>
                <a:buChar char="•"/>
              </a:pPr>
              <a:r>
                <a:rPr lang="en-US" sz="1600" dirty="0" smtClean="0">
                  <a:latin typeface="Ink Free" panose="03080402000500000000" pitchFamily="66" charset="0"/>
                </a:rPr>
                <a:t>15-County Region</a:t>
              </a:r>
            </a:p>
            <a:p>
              <a:endParaRPr lang="en-US" dirty="0">
                <a:latin typeface="Ink Free" panose="03080402000500000000" pitchFamily="66" charset="0"/>
              </a:endParaRPr>
            </a:p>
          </p:txBody>
        </p:sp>
      </p:grpSp>
    </p:spTree>
    <p:extLst>
      <p:ext uri="{BB962C8B-B14F-4D97-AF65-F5344CB8AC3E}">
        <p14:creationId xmlns:p14="http://schemas.microsoft.com/office/powerpoint/2010/main" val="174140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Pooled Trust</a:t>
            </a:r>
            <a:endParaRPr lang="en-US" dirty="0"/>
          </a:p>
        </p:txBody>
      </p:sp>
      <p:sp>
        <p:nvSpPr>
          <p:cNvPr id="3" name="TextBox 2"/>
          <p:cNvSpPr txBox="1"/>
          <p:nvPr/>
        </p:nvSpPr>
        <p:spPr>
          <a:xfrm>
            <a:off x="1097280" y="2343955"/>
            <a:ext cx="10058400" cy="184665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Type of Special Needs Trust for people with developmental disabilities.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Springbrook opened ours in 2008 with the intention of providing individuals and their families with an economical and flexible savings option.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735771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eligible? </a:t>
            </a:r>
            <a:endParaRPr lang="en-US" dirty="0"/>
          </a:p>
        </p:txBody>
      </p:sp>
      <p:grpSp>
        <p:nvGrpSpPr>
          <p:cNvPr id="4" name="Group 3"/>
          <p:cNvGrpSpPr/>
          <p:nvPr/>
        </p:nvGrpSpPr>
        <p:grpSpPr>
          <a:xfrm>
            <a:off x="1687132" y="2521513"/>
            <a:ext cx="8500057" cy="3037472"/>
            <a:chOff x="7977111" y="1360036"/>
            <a:chExt cx="2912267" cy="2728930"/>
          </a:xfrm>
        </p:grpSpPr>
        <p:sp>
          <p:nvSpPr>
            <p:cNvPr id="5" name="Rounded Rectangle 4"/>
            <p:cNvSpPr/>
            <p:nvPr/>
          </p:nvSpPr>
          <p:spPr>
            <a:xfrm>
              <a:off x="7977111" y="1360036"/>
              <a:ext cx="2912267" cy="2728930"/>
            </a:xfrm>
            <a:prstGeom prst="roundRect">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045729" y="1618448"/>
              <a:ext cx="2775030" cy="2212105"/>
            </a:xfrm>
            <a:prstGeom prst="rect">
              <a:avLst/>
            </a:prstGeom>
            <a:noFill/>
          </p:spPr>
          <p:txBody>
            <a:bodyPr wrap="square" rtlCol="0">
              <a:spAutoFit/>
            </a:bodyPr>
            <a:lstStyle/>
            <a:p>
              <a:pPr algn="ctr"/>
              <a:r>
                <a:rPr lang="en-US" sz="6600" b="1" dirty="0" smtClean="0">
                  <a:latin typeface="Ink Free" panose="03080402000500000000" pitchFamily="66" charset="0"/>
                </a:rPr>
                <a:t>Anyone</a:t>
              </a:r>
              <a:r>
                <a:rPr lang="en-US" sz="4400" b="1" dirty="0" smtClean="0">
                  <a:latin typeface="Ink Free" panose="03080402000500000000" pitchFamily="66" charset="0"/>
                </a:rPr>
                <a:t> </a:t>
              </a:r>
            </a:p>
            <a:p>
              <a:pPr algn="ctr"/>
              <a:r>
                <a:rPr lang="en-US" sz="4400" b="1" dirty="0" smtClean="0">
                  <a:latin typeface="Ink Free" panose="03080402000500000000" pitchFamily="66" charset="0"/>
                </a:rPr>
                <a:t>in New York State with a primary diagnosis of I/DD</a:t>
              </a:r>
              <a:endParaRPr lang="en-US" sz="4400" b="1" dirty="0">
                <a:latin typeface="Ink Free" panose="03080402000500000000" pitchFamily="66" charset="0"/>
              </a:endParaRPr>
            </a:p>
          </p:txBody>
        </p:sp>
      </p:grpSp>
    </p:spTree>
    <p:extLst>
      <p:ext uri="{BB962C8B-B14F-4D97-AF65-F5344CB8AC3E}">
        <p14:creationId xmlns:p14="http://schemas.microsoft.com/office/powerpoint/2010/main" val="1652888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smtClean="0"/>
              <a:t>consider</a:t>
            </a:r>
            <a:r>
              <a:rPr lang="en-US" dirty="0" smtClean="0"/>
              <a:t> </a:t>
            </a:r>
            <a:r>
              <a:rPr lang="en-US" dirty="0" smtClean="0"/>
              <a:t>the Pooled Trust?</a:t>
            </a:r>
            <a:endParaRPr lang="en-US" dirty="0"/>
          </a:p>
        </p:txBody>
      </p:sp>
      <p:sp>
        <p:nvSpPr>
          <p:cNvPr id="3" name="Flowchart: Alternate Process 2"/>
          <p:cNvSpPr/>
          <p:nvPr/>
        </p:nvSpPr>
        <p:spPr>
          <a:xfrm>
            <a:off x="1097280" y="2246670"/>
            <a:ext cx="2360294" cy="2292622"/>
          </a:xfrm>
          <a:prstGeom prst="flowChartAlternateProcess">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Ink Free" panose="03080402000500000000" pitchFamily="66" charset="0"/>
              </a:rPr>
              <a:t>Way for people with I/DD to save money without losing their gov’t benefits</a:t>
            </a:r>
            <a:endParaRPr lang="en-US" sz="2000" b="1" dirty="0">
              <a:solidFill>
                <a:schemeClr val="tx1"/>
              </a:solidFill>
              <a:latin typeface="Ink Free" panose="03080402000500000000" pitchFamily="66" charset="0"/>
            </a:endParaRPr>
          </a:p>
        </p:txBody>
      </p:sp>
      <p:sp>
        <p:nvSpPr>
          <p:cNvPr id="4" name="Flowchart: Alternate Process 3"/>
          <p:cNvSpPr/>
          <p:nvPr/>
        </p:nvSpPr>
        <p:spPr>
          <a:xfrm>
            <a:off x="4383123" y="2164421"/>
            <a:ext cx="2923504" cy="3618139"/>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Ink Free" panose="03080402000500000000" pitchFamily="66" charset="0"/>
              </a:rPr>
              <a:t>Improves Quality of Life for the beneficiary</a:t>
            </a:r>
            <a:endParaRPr lang="en-US" sz="3200" b="1" dirty="0">
              <a:solidFill>
                <a:schemeClr val="tx1"/>
              </a:solidFill>
              <a:latin typeface="Ink Free" panose="03080402000500000000" pitchFamily="66" charset="0"/>
            </a:endParaRPr>
          </a:p>
        </p:txBody>
      </p:sp>
      <p:sp>
        <p:nvSpPr>
          <p:cNvPr id="5" name="Flowchart: Alternate Process 4"/>
          <p:cNvSpPr/>
          <p:nvPr/>
        </p:nvSpPr>
        <p:spPr>
          <a:xfrm>
            <a:off x="8232176" y="4837471"/>
            <a:ext cx="2923504" cy="1214664"/>
          </a:xfrm>
          <a:prstGeom prst="flowChartAlternate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Ink Free" panose="03080402000500000000" pitchFamily="66" charset="0"/>
              </a:rPr>
              <a:t>Ultimate beneficiary is </a:t>
            </a:r>
          </a:p>
          <a:p>
            <a:pPr algn="ctr"/>
            <a:r>
              <a:rPr lang="en-US" sz="2000" b="1" dirty="0" smtClean="0">
                <a:solidFill>
                  <a:schemeClr val="tx1"/>
                </a:solidFill>
                <a:latin typeface="Ink Free" panose="03080402000500000000" pitchFamily="66" charset="0"/>
              </a:rPr>
              <a:t>Springbrook</a:t>
            </a:r>
            <a:endParaRPr lang="en-US" sz="2000" b="1" dirty="0">
              <a:solidFill>
                <a:schemeClr val="tx1"/>
              </a:solidFill>
              <a:latin typeface="Ink Free" panose="03080402000500000000" pitchFamily="66" charset="0"/>
            </a:endParaRPr>
          </a:p>
        </p:txBody>
      </p:sp>
      <p:sp>
        <p:nvSpPr>
          <p:cNvPr id="6" name="Flowchart: Alternate Process 5"/>
          <p:cNvSpPr/>
          <p:nvPr/>
        </p:nvSpPr>
        <p:spPr>
          <a:xfrm>
            <a:off x="1097280" y="4966354"/>
            <a:ext cx="2360294" cy="1214664"/>
          </a:xfrm>
          <a:prstGeom prst="flowChartAlternate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Ink Free" panose="03080402000500000000" pitchFamily="66" charset="0"/>
              </a:rPr>
              <a:t>Low minimum contribution and fees</a:t>
            </a:r>
            <a:endParaRPr lang="en-US" sz="2000" b="1" dirty="0">
              <a:solidFill>
                <a:schemeClr val="tx1"/>
              </a:solidFill>
              <a:latin typeface="Ink Free" panose="03080402000500000000" pitchFamily="66" charset="0"/>
            </a:endParaRPr>
          </a:p>
        </p:txBody>
      </p:sp>
      <p:sp>
        <p:nvSpPr>
          <p:cNvPr id="7" name="Flowchart: Alternate Process 6"/>
          <p:cNvSpPr/>
          <p:nvPr/>
        </p:nvSpPr>
        <p:spPr>
          <a:xfrm>
            <a:off x="8232176" y="2164421"/>
            <a:ext cx="2923504" cy="2374871"/>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Ink Free" panose="03080402000500000000" pitchFamily="66" charset="0"/>
              </a:rPr>
              <a:t>Easy to enroll and access funds</a:t>
            </a:r>
            <a:endParaRPr lang="en-US" sz="2000"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72357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344" y="1878989"/>
            <a:ext cx="7802880" cy="4389120"/>
          </a:xfrm>
          <a:prstGeom prst="rect">
            <a:avLst/>
          </a:prstGeom>
        </p:spPr>
      </p:pic>
      <p:sp>
        <p:nvSpPr>
          <p:cNvPr id="3" name="TextBox 2"/>
          <p:cNvSpPr txBox="1"/>
          <p:nvPr/>
        </p:nvSpPr>
        <p:spPr>
          <a:xfrm>
            <a:off x="2638697" y="4850675"/>
            <a:ext cx="1079863" cy="369332"/>
          </a:xfrm>
          <a:prstGeom prst="rect">
            <a:avLst/>
          </a:prstGeom>
          <a:noFill/>
        </p:spPr>
        <p:txBody>
          <a:bodyPr wrap="square" rtlCol="0">
            <a:spAutoFit/>
          </a:bodyPr>
          <a:lstStyle/>
          <a:p>
            <a:r>
              <a:rPr lang="en-US" dirty="0" smtClean="0"/>
              <a:t>Retainer</a:t>
            </a:r>
            <a:endParaRPr lang="en-US" dirty="0"/>
          </a:p>
        </p:txBody>
      </p:sp>
    </p:spTree>
    <p:extLst>
      <p:ext uri="{BB962C8B-B14F-4D97-AF65-F5344CB8AC3E}">
        <p14:creationId xmlns:p14="http://schemas.microsoft.com/office/powerpoint/2010/main" val="1288835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does it cost? </a:t>
            </a:r>
            <a:endParaRPr lang="en-US" dirty="0"/>
          </a:p>
        </p:txBody>
      </p:sp>
      <p:sp>
        <p:nvSpPr>
          <p:cNvPr id="3" name="TextBox 2"/>
          <p:cNvSpPr txBox="1"/>
          <p:nvPr/>
        </p:nvSpPr>
        <p:spPr>
          <a:xfrm>
            <a:off x="1287887" y="2550017"/>
            <a:ext cx="8796271"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An initial deposit of $100 is needed to open the account </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Each account must maintain a balance of at least $100</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There is no maximum allowable amount for each account</a:t>
            </a:r>
            <a:endParaRPr lang="en-US" sz="2800" dirty="0"/>
          </a:p>
        </p:txBody>
      </p:sp>
    </p:spTree>
    <p:extLst>
      <p:ext uri="{BB962C8B-B14F-4D97-AF65-F5344CB8AC3E}">
        <p14:creationId xmlns:p14="http://schemas.microsoft.com/office/powerpoint/2010/main" val="1493752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the money be used for?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173" y="1823987"/>
            <a:ext cx="7802880" cy="4389120"/>
          </a:xfrm>
          <a:prstGeom prst="rect">
            <a:avLst/>
          </a:prstGeom>
        </p:spPr>
      </p:pic>
    </p:spTree>
    <p:extLst>
      <p:ext uri="{BB962C8B-B14F-4D97-AF65-F5344CB8AC3E}">
        <p14:creationId xmlns:p14="http://schemas.microsoft.com/office/powerpoint/2010/main" val="3323694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the money be used for?</a:t>
            </a:r>
            <a:endParaRPr lang="en-US" dirty="0"/>
          </a:p>
        </p:txBody>
      </p:sp>
      <p:sp>
        <p:nvSpPr>
          <p:cNvPr id="3" name="TextBox 2"/>
          <p:cNvSpPr txBox="1"/>
          <p:nvPr/>
        </p:nvSpPr>
        <p:spPr>
          <a:xfrm>
            <a:off x="3344093" y="2368732"/>
            <a:ext cx="7689668" cy="769441"/>
          </a:xfrm>
          <a:prstGeom prst="rect">
            <a:avLst/>
          </a:prstGeom>
          <a:noFill/>
        </p:spPr>
        <p:txBody>
          <a:bodyPr wrap="square" rtlCol="0">
            <a:spAutoFit/>
          </a:bodyPr>
          <a:lstStyle/>
          <a:p>
            <a:r>
              <a:rPr lang="en-US" sz="4400" dirty="0" smtClean="0"/>
              <a:t>End of Life Expenses</a:t>
            </a:r>
            <a:endParaRPr lang="en-US" sz="4400" dirty="0"/>
          </a:p>
        </p:txBody>
      </p:sp>
      <p:sp>
        <p:nvSpPr>
          <p:cNvPr id="5" name="TextBox 4"/>
          <p:cNvSpPr txBox="1"/>
          <p:nvPr/>
        </p:nvSpPr>
        <p:spPr>
          <a:xfrm>
            <a:off x="557348" y="4384767"/>
            <a:ext cx="10058400" cy="1446550"/>
          </a:xfrm>
          <a:prstGeom prst="rect">
            <a:avLst/>
          </a:prstGeom>
          <a:noFill/>
        </p:spPr>
        <p:txBody>
          <a:bodyPr wrap="square" rtlCol="0">
            <a:spAutoFit/>
          </a:bodyPr>
          <a:lstStyle/>
          <a:p>
            <a:pPr algn="ctr"/>
            <a:r>
              <a:rPr lang="en-US" sz="4400" dirty="0" smtClean="0"/>
              <a:t>Requests MUST be made while the individual is still alive</a:t>
            </a:r>
            <a:endParaRPr lang="en-US" sz="4400" dirty="0"/>
          </a:p>
        </p:txBody>
      </p:sp>
    </p:spTree>
    <p:extLst>
      <p:ext uri="{BB962C8B-B14F-4D97-AF65-F5344CB8AC3E}">
        <p14:creationId xmlns:p14="http://schemas.microsoft.com/office/powerpoint/2010/main" val="280262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Springbrook 2018-19">
  <a:themeElements>
    <a:clrScheme name="Springbrook">
      <a:dk1>
        <a:srgbClr val="000000"/>
      </a:dk1>
      <a:lt1>
        <a:sysClr val="window" lastClr="FFFFFF"/>
      </a:lt1>
      <a:dk2>
        <a:srgbClr val="83A44B"/>
      </a:dk2>
      <a:lt2>
        <a:srgbClr val="A4B3C5"/>
      </a:lt2>
      <a:accent1>
        <a:srgbClr val="F05123"/>
      </a:accent1>
      <a:accent2>
        <a:srgbClr val="FFD64F"/>
      </a:accent2>
      <a:accent3>
        <a:srgbClr val="8B5E3C"/>
      </a:accent3>
      <a:accent4>
        <a:srgbClr val="C2B59B"/>
      </a:accent4>
      <a:accent5>
        <a:srgbClr val="CFD6D3"/>
      </a:accent5>
      <a:accent6>
        <a:srgbClr val="83A44B"/>
      </a:accent6>
      <a:hlink>
        <a:srgbClr val="F05123"/>
      </a:hlink>
      <a:folHlink>
        <a:srgbClr val="E9EBE7"/>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1875</TotalTime>
  <Words>1250</Words>
  <Application>Microsoft Office PowerPoint</Application>
  <PresentationFormat>Widescreen</PresentationFormat>
  <Paragraphs>93</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Gotham Medium</vt:lpstr>
      <vt:lpstr>Goudy Old Style</vt:lpstr>
      <vt:lpstr>Ink Free</vt:lpstr>
      <vt:lpstr>Springbrook 2018-19</vt:lpstr>
      <vt:lpstr>The Springbrook  Pooled Trust</vt:lpstr>
      <vt:lpstr>PowerPoint Presentation</vt:lpstr>
      <vt:lpstr>What is a Pooled Trust</vt:lpstr>
      <vt:lpstr>Who is eligible? </vt:lpstr>
      <vt:lpstr>Why consider the Pooled Trust?</vt:lpstr>
      <vt:lpstr>How does it work?</vt:lpstr>
      <vt:lpstr>How much does it cost? </vt:lpstr>
      <vt:lpstr>What can the money be used for?</vt:lpstr>
      <vt:lpstr>What can the money be used for?</vt:lpstr>
      <vt:lpstr>How does someone access their money? </vt:lpstr>
      <vt:lpstr>I’m interested in learning more. What’s the next step?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Kira DeLanoy</dc:creator>
  <cp:lastModifiedBy>Stacey Grady</cp:lastModifiedBy>
  <cp:revision>46</cp:revision>
  <dcterms:created xsi:type="dcterms:W3CDTF">2014-09-12T02:11:56Z</dcterms:created>
  <dcterms:modified xsi:type="dcterms:W3CDTF">2023-06-26T18:12:36Z</dcterms:modified>
</cp:coreProperties>
</file>